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357" r:id="rId6"/>
    <p:sldId id="358" r:id="rId7"/>
    <p:sldId id="338" r:id="rId8"/>
    <p:sldId id="360" r:id="rId9"/>
    <p:sldId id="359" r:id="rId10"/>
    <p:sldId id="336" r:id="rId11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B21"/>
    <a:srgbClr val="E73D20"/>
    <a:srgbClr val="3B2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B2A09-F2C3-4570-AFED-8DE7F722A0F8}" v="154" dt="2022-03-22T16:29:58.871"/>
    <p1510:client id="{7CAE2BD2-892A-564A-ABAA-683E5958C23D}" v="17" dt="2022-03-22T16:05:13.593"/>
    <p1510:client id="{A5AA0EEE-6BE5-4223-8402-134D6FC71BF8}" v="249" dt="2022-03-22T15:43:50.400"/>
    <p1510:client id="{AF927725-17DA-449B-8785-9BA0E7858A30}" v="7" dt="2022-03-22T22:40:46.651"/>
    <p1510:client id="{C2C397D1-DEFF-A644-83D8-DD2CDA5A5F6D}" v="1095" dt="2022-03-22T19:44:02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8"/>
  </p:normalViewPr>
  <p:slideViewPr>
    <p:cSldViewPr snapToGrid="0">
      <p:cViewPr>
        <p:scale>
          <a:sx n="66" d="100"/>
          <a:sy n="66" d="100"/>
        </p:scale>
        <p:origin x="2196" y="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os Róbert" userId="01e195fc-44e7-4087-b781-d2d559f88448" providerId="ADAL" clId="{AF927725-17DA-449B-8785-9BA0E7858A30}"/>
    <pc:docChg chg="undo custSel modSld">
      <pc:chgData name="Maros Róbert" userId="01e195fc-44e7-4087-b781-d2d559f88448" providerId="ADAL" clId="{AF927725-17DA-449B-8785-9BA0E7858A30}" dt="2022-03-22T22:41:39.077" v="26" actId="1076"/>
      <pc:docMkLst>
        <pc:docMk/>
      </pc:docMkLst>
      <pc:sldChg chg="addSp delSp modSp mod addAnim delAnim modAnim">
        <pc:chgData name="Maros Róbert" userId="01e195fc-44e7-4087-b781-d2d559f88448" providerId="ADAL" clId="{AF927725-17DA-449B-8785-9BA0E7858A30}" dt="2022-03-22T22:41:39.077" v="26" actId="1076"/>
        <pc:sldMkLst>
          <pc:docMk/>
          <pc:sldMk cId="2922466569" sldId="338"/>
        </pc:sldMkLst>
        <pc:picChg chg="add del mod ord">
          <ac:chgData name="Maros Róbert" userId="01e195fc-44e7-4087-b781-d2d559f88448" providerId="ADAL" clId="{AF927725-17DA-449B-8785-9BA0E7858A30}" dt="2022-03-22T22:41:39.077" v="26" actId="1076"/>
          <ac:picMkLst>
            <pc:docMk/>
            <pc:sldMk cId="2922466569" sldId="338"/>
            <ac:picMk id="5" creationId="{5F683800-848A-3949-B96C-28E7CE7B3924}"/>
          </ac:picMkLst>
        </pc:picChg>
        <pc:picChg chg="add del mod">
          <ac:chgData name="Maros Róbert" userId="01e195fc-44e7-4087-b781-d2d559f88448" providerId="ADAL" clId="{AF927725-17DA-449B-8785-9BA0E7858A30}" dt="2022-03-22T22:39:47.382" v="14"/>
          <ac:picMkLst>
            <pc:docMk/>
            <pc:sldMk cId="2922466569" sldId="338"/>
            <ac:picMk id="20" creationId="{29DB6BC9-53C4-43D2-8C67-964BB3A3082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0BBDE08F-634E-41F8-86A1-B9D2C432D550}" type="datetimeFigureOut">
              <a:rPr lang="hu-HU" smtClean="0"/>
              <a:pPr/>
              <a:t>2022. 03. 22.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2F7FC06B-89D7-439E-876B-FBBA732FFFB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4599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AE3BC4AF-EDD2-4D2D-B65A-21CF861274E9}" type="datetimeFigureOut">
              <a:rPr lang="hu-HU" smtClean="0"/>
              <a:pPr/>
              <a:t>2022. 03. 22.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80532F1E-6158-4E35-8EAD-CF68DE6AE5A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12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2" r="9038" b="646"/>
          <a:stretch/>
        </p:blipFill>
        <p:spPr>
          <a:xfrm>
            <a:off x="-124413" y="-47730"/>
            <a:ext cx="12320985" cy="6905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C883-0254-4E76-9970-A112344D94D6}" type="datetime1">
              <a:rPr lang="hu-HU" smtClean="0"/>
              <a:t>2022. 03. 22.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8288" y="5559424"/>
            <a:ext cx="2844800" cy="365125"/>
          </a:xfrm>
        </p:spPr>
        <p:txBody>
          <a:bodyPr/>
          <a:lstStyle/>
          <a:p>
            <a:fld id="{E039DF22-17CF-4326-B4FE-7C1575E2E39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6287" y="5373216"/>
            <a:ext cx="9127207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pic>
        <p:nvPicPr>
          <p:cNvPr id="12" name="Picture 2" descr="C:\Munka\M2 - Gamma\Aktualis\HELLO_Pay\Kommunikáció\PR\image+slogan.jpg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3554" y="681105"/>
            <a:ext cx="5824892" cy="436866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F7D-C2DD-44EB-B83A-E75EA505015E}" type="datetime1">
              <a:rPr lang="hu-HU" smtClean="0"/>
              <a:t>2022. 03. 22.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DF22-17CF-4326-B4FE-7C1575E2E3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9536-0762-49B0-AAA4-C5F9340E1B71}" type="datetime1">
              <a:rPr lang="hu-HU" smtClean="0"/>
              <a:t>2022. 03. 22.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DF22-17CF-4326-B4FE-7C1575E2E3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Munka\M2 - Gamma\Aktualis\HELLO_Pay\Arculat\layout\szurke csi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12191999" cy="10007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8614"/>
            <a:ext cx="10972800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B0D9-277F-4382-B47E-5E4DBA3F9812}" type="datetime1">
              <a:rPr lang="hu-HU" smtClean="0"/>
              <a:t>2022. 03. 22.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9DF22-17CF-4326-B4FE-7C1575E2E3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F4A2-A2D5-4B26-BF03-13DADFE6F5BE}" type="datetime1">
              <a:rPr lang="hu-HU" smtClean="0"/>
              <a:t>2022. 03. 22.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DF22-17CF-4326-B4FE-7C1575E2E3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BA96-1D0E-4DF9-B749-3F0019E114BF}" type="datetime1">
              <a:rPr lang="hu-HU" smtClean="0"/>
              <a:t>2022. 03. 22.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DF22-17CF-4326-B4FE-7C1575E2E39E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9" name="Picture 2" descr="C:\Munka\M2 - Gamma\Aktualis\HELLO_Pay\Arculat\layout\szurke csi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12191999" cy="1000777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58614"/>
            <a:ext cx="10972800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A3C-41F5-4F9C-B648-9D10CEAB515A}" type="datetime1">
              <a:rPr lang="hu-HU" smtClean="0"/>
              <a:t>2022. 03. 22.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DF22-17CF-4326-B4FE-7C1575E2E39E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0" name="Picture 2" descr="C:\Munka\M2 - Gamma\Aktualis\HELLO_Pay\Arculat\layout\szurke csi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12191999" cy="1000777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58614"/>
            <a:ext cx="10972800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193-724A-45FC-B727-8F54A79DC12B}" type="datetime1">
              <a:rPr lang="hu-HU" smtClean="0"/>
              <a:t>2022. 03. 22.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DF22-17CF-4326-B4FE-7C1575E2E39E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6" name="Picture 2" descr="C:\Munka\M2 - Gamma\Aktualis\HELLO_Pay\Arculat\layout\szurke csi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12191999" cy="100077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58614"/>
            <a:ext cx="10972800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9AF9-E292-4568-92E2-CF3E214E1839}" type="datetime1">
              <a:rPr lang="hu-HU" smtClean="0"/>
              <a:t>2022. 03. 22.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DF22-17CF-4326-B4FE-7C1575E2E39E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5" name="Picture 2" descr="C:\Munka\M2 - Gamma\Aktualis\HELLO_Pay\Arculat\layout\szurke csi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12191999" cy="1000777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8614"/>
            <a:ext cx="10972800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929-035E-4D3D-B9C9-87944E160481}" type="datetime1">
              <a:rPr lang="hu-HU" smtClean="0"/>
              <a:t>2022. 03. 22.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DF22-17CF-4326-B4FE-7C1575E2E3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4CED-D525-483F-8A64-43AB2E94BC96}" type="datetime1">
              <a:rPr lang="hu-HU" smtClean="0"/>
              <a:t>2022. 03. 22.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DF22-17CF-4326-B4FE-7C1575E2E3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7951-9847-411E-83B8-0DA0066F6D54}" type="datetime1">
              <a:rPr lang="hu-HU" smtClean="0"/>
              <a:t>2022. 03. 22.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9DF22-17CF-4326-B4FE-7C1575E2E39E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8" name="Picture 4" descr="C:\Munka\M2 - Gamma\Aktualis\HELLO_Pay\Arculat\Logo\HP_logo.wm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272464" y="6311906"/>
            <a:ext cx="1797321" cy="432048"/>
          </a:xfrm>
          <a:prstGeom prst="rect">
            <a:avLst/>
          </a:prstGeom>
          <a:noFill/>
        </p:spPr>
      </p:pic>
      <p:pic>
        <p:nvPicPr>
          <p:cNvPr id="9" name="Picture 2" descr="C:\Munka\M2 - Gamma\Aktualis\HELLO_Pay\Arculat\layout\szurke csik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"/>
            <a:ext cx="12191999" cy="1000777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609600" y="58614"/>
            <a:ext cx="10972800" cy="778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578528" y="5414644"/>
            <a:ext cx="11034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u-HU" sz="36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Digitális, direkt borravaló szolgáltatás a vendéglátásban</a:t>
            </a:r>
            <a:endParaRPr lang="hu-HU" sz="3600" dirty="0">
              <a:solidFill>
                <a:schemeClr val="bg1"/>
              </a:solidFill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3273CC-D38C-444E-A4CE-C7BBF816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638"/>
            <a:ext cx="10972800" cy="778098"/>
          </a:xfrm>
        </p:spPr>
        <p:txBody>
          <a:bodyPr/>
          <a:lstStyle/>
          <a:p>
            <a:r>
              <a:rPr lang="en-US" dirty="0"/>
              <a:t>25+ </a:t>
            </a:r>
            <a:r>
              <a:rPr lang="en-US" dirty="0" err="1"/>
              <a:t>év</a:t>
            </a:r>
            <a:r>
              <a:rPr lang="en-US" dirty="0"/>
              <a:t> a </a:t>
            </a:r>
            <a:r>
              <a:rPr lang="en-US" dirty="0" err="1"/>
              <a:t>vendéglátásban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rendezvényiparban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3139E9-7CF8-3049-BC82-15C36AC69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99" y="1484784"/>
            <a:ext cx="90010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Blip>
                <a:blip r:embed="rId2"/>
              </a:buBlip>
            </a:pPr>
            <a:r>
              <a:rPr lang="hu-HU" sz="2400" dirty="0"/>
              <a:t>Vendéglátóhelyek és rendezvények készpénzmentesítése</a:t>
            </a:r>
            <a:endParaRPr lang="en-US" sz="2400" dirty="0"/>
          </a:p>
          <a:p>
            <a:pPr marL="360363" indent="0">
              <a:buNone/>
            </a:pPr>
            <a:r>
              <a:rPr lang="hu-HU" sz="1800" dirty="0"/>
              <a:t>Teljes </a:t>
            </a:r>
            <a:r>
              <a:rPr lang="hu-HU" sz="1800" dirty="0" err="1"/>
              <a:t>készpé</a:t>
            </a:r>
            <a:r>
              <a:rPr lang="en-US" sz="1800" dirty="0"/>
              <a:t>n</a:t>
            </a:r>
            <a:r>
              <a:rPr lang="hu-HU" sz="1800" dirty="0" err="1"/>
              <a:t>zmentesítés</a:t>
            </a:r>
            <a:r>
              <a:rPr lang="en-US" sz="1800" dirty="0"/>
              <a:t> / </a:t>
            </a:r>
            <a:r>
              <a:rPr lang="hu-HU" sz="1800" dirty="0"/>
              <a:t>Bankkártya</a:t>
            </a:r>
            <a:r>
              <a:rPr lang="en-US" sz="1800" dirty="0"/>
              <a:t>-</a:t>
            </a:r>
            <a:r>
              <a:rPr lang="hu-HU" sz="1800" dirty="0"/>
              <a:t>elfogadás </a:t>
            </a:r>
          </a:p>
          <a:p>
            <a:pPr>
              <a:buBlip>
                <a:blip r:embed="rId2"/>
              </a:buBlip>
            </a:pPr>
            <a:r>
              <a:rPr lang="hu-HU" sz="2400" dirty="0"/>
              <a:t>Több mint 1</a:t>
            </a:r>
            <a:r>
              <a:rPr lang="en-US" sz="2400" dirty="0"/>
              <a:t> </a:t>
            </a:r>
            <a:r>
              <a:rPr lang="hu-HU" sz="2400" dirty="0"/>
              <a:t>000 aktív partner</a:t>
            </a:r>
          </a:p>
          <a:p>
            <a:pPr>
              <a:buBlip>
                <a:blip r:embed="rId2"/>
              </a:buBlip>
            </a:pPr>
            <a:r>
              <a:rPr lang="hu-HU" sz="2400" dirty="0"/>
              <a:t>Évente több mint 100 rendezvény és fesztivál</a:t>
            </a:r>
            <a:endParaRPr lang="hu-HU" sz="2100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>
              <a:cs typeface="Calibri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99B00E9-6C64-CE4E-94AA-05ABB5397E31}"/>
              </a:ext>
            </a:extLst>
          </p:cNvPr>
          <p:cNvSpPr/>
          <p:nvPr/>
        </p:nvSpPr>
        <p:spPr>
          <a:xfrm>
            <a:off x="2036378" y="3863184"/>
            <a:ext cx="70508" cy="49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94562-D8DB-4498-AED8-E07BBB528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63" y="3559003"/>
            <a:ext cx="12249523" cy="32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8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55500B-BC62-D1DD-65DB-63E5F508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3266"/>
            <a:ext cx="10972800" cy="778098"/>
          </a:xfrm>
        </p:spPr>
        <p:txBody>
          <a:bodyPr lIns="91440" tIns="45720" rIns="91440" bIns="45720" anchor="t"/>
          <a:lstStyle/>
          <a:p>
            <a:r>
              <a:rPr lang="en-US" sz="3600" dirty="0">
                <a:ea typeface="Calibri"/>
                <a:cs typeface="Calibri"/>
              </a:rPr>
              <a:t>HelloPay </a:t>
            </a:r>
            <a:r>
              <a:rPr lang="hu-HU" sz="3600" dirty="0" err="1">
                <a:ea typeface="Calibri"/>
                <a:cs typeface="Calibri"/>
              </a:rPr>
              <a:t>Dire</a:t>
            </a:r>
            <a:r>
              <a:rPr lang="en-US" sz="3600" dirty="0">
                <a:ea typeface="Calibri"/>
                <a:cs typeface="Calibri"/>
              </a:rPr>
              <a:t>k</a:t>
            </a:r>
            <a:r>
              <a:rPr lang="hu-HU" sz="3600" dirty="0">
                <a:ea typeface="Calibri"/>
                <a:cs typeface="Calibri"/>
              </a:rPr>
              <a:t>t </a:t>
            </a:r>
            <a:r>
              <a:rPr lang="en-US" sz="3600" dirty="0">
                <a:ea typeface="Calibri"/>
                <a:cs typeface="Calibri"/>
              </a:rPr>
              <a:t>B</a:t>
            </a:r>
            <a:r>
              <a:rPr lang="hu-HU" sz="3600" dirty="0" err="1">
                <a:ea typeface="Calibri"/>
                <a:cs typeface="Calibri"/>
              </a:rPr>
              <a:t>orravaló</a:t>
            </a:r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3C2AD4-AA9A-D3CD-BD14-87F925A15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hu-HU" sz="2000" dirty="0">
                <a:ea typeface="+mn-lt"/>
                <a:cs typeface="+mn-lt"/>
              </a:rPr>
              <a:t>SZJA törvény 1. Melléklet 4.21 pont alapján: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200" b="1" dirty="0">
                <a:ea typeface="+mn-lt"/>
                <a:cs typeface="+mn-lt"/>
              </a:rPr>
              <a:t>	</a:t>
            </a:r>
            <a:r>
              <a:rPr lang="hu-HU" sz="2400" b="1" dirty="0">
                <a:ea typeface="+mn-lt"/>
                <a:cs typeface="+mn-lt"/>
              </a:rPr>
              <a:t>A HelloPay direkt borravaló-megoldása adó és járulékmentes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hu-HU" sz="2000" dirty="0">
                <a:ea typeface="+mn-lt"/>
                <a:cs typeface="+mn-lt"/>
              </a:rPr>
              <a:t>A </a:t>
            </a:r>
            <a:r>
              <a:rPr lang="en-US" sz="2000" dirty="0" err="1">
                <a:ea typeface="+mn-lt"/>
                <a:cs typeface="+mn-lt"/>
              </a:rPr>
              <a:t>borravaló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hu-HU" sz="2000" dirty="0">
                <a:ea typeface="+mn-lt"/>
                <a:cs typeface="+mn-lt"/>
              </a:rPr>
              <a:t>felszolgáló </a:t>
            </a:r>
            <a:r>
              <a:rPr lang="hu-HU" sz="2000" b="1" dirty="0">
                <a:ea typeface="+mn-lt"/>
                <a:cs typeface="+mn-lt"/>
              </a:rPr>
              <a:t>magánszámláján 100%-ban </a:t>
            </a:r>
            <a:r>
              <a:rPr lang="hu-HU" sz="2000" b="1" dirty="0" err="1">
                <a:ea typeface="+mn-lt"/>
                <a:cs typeface="+mn-lt"/>
              </a:rPr>
              <a:t>jóváíródik</a:t>
            </a:r>
            <a:endParaRPr lang="en-US" sz="2000" b="1" dirty="0">
              <a:ea typeface="+mn-lt"/>
              <a:cs typeface="+mn-lt"/>
            </a:endParaRPr>
          </a:p>
          <a:p>
            <a:pPr marL="360363" indent="-36036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ea typeface="+mn-lt"/>
                <a:cs typeface="+mn-lt"/>
              </a:rPr>
              <a:t>	</a:t>
            </a:r>
            <a:r>
              <a:rPr lang="hu-HU" sz="1600" dirty="0">
                <a:ea typeface="+mn-lt"/>
                <a:cs typeface="+mn-lt"/>
              </a:rPr>
              <a:t>Legális, transzparens jövedelem, ezáltal növeli a munkavállalók lojalitását / hitelképességét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000" dirty="0">
                <a:ea typeface="+mn-lt"/>
                <a:cs typeface="+mn-lt"/>
              </a:rPr>
              <a:t>A </a:t>
            </a:r>
            <a:r>
              <a:rPr lang="en-US" sz="2000" dirty="0" err="1">
                <a:ea typeface="+mn-lt"/>
                <a:cs typeface="+mn-lt"/>
              </a:rPr>
              <a:t>borravaló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nem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képezi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vállalkozás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árbevételét</a:t>
            </a:r>
            <a:r>
              <a:rPr lang="en-US" sz="2000" dirty="0">
                <a:ea typeface="+mn-lt"/>
                <a:cs typeface="+mn-lt"/>
              </a:rPr>
              <a:t> (n</a:t>
            </a:r>
            <a:r>
              <a:rPr lang="hu-HU" sz="2000" dirty="0" err="1">
                <a:ea typeface="+mn-lt"/>
                <a:cs typeface="+mn-lt"/>
              </a:rPr>
              <a:t>em</a:t>
            </a:r>
            <a:r>
              <a:rPr lang="hu-HU" sz="2000" dirty="0">
                <a:ea typeface="+mn-lt"/>
                <a:cs typeface="+mn-lt"/>
              </a:rPr>
              <a:t> kell beütni a pénztárgépbe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nem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képez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hu-HU" sz="2000" dirty="0">
                <a:ea typeface="+mn-lt"/>
                <a:cs typeface="+mn-lt"/>
              </a:rPr>
              <a:t>ÁFA</a:t>
            </a:r>
            <a:r>
              <a:rPr lang="en-US" sz="2000" dirty="0">
                <a:ea typeface="+mn-lt"/>
                <a:cs typeface="+mn-lt"/>
              </a:rPr>
              <a:t>-</a:t>
            </a:r>
            <a:r>
              <a:rPr lang="hu-HU" sz="2000" dirty="0" err="1">
                <a:ea typeface="+mn-lt"/>
                <a:cs typeface="+mn-lt"/>
              </a:rPr>
              <a:t>alapo</a:t>
            </a:r>
            <a:r>
              <a:rPr lang="en-US" sz="2000" dirty="0">
                <a:ea typeface="+mn-lt"/>
                <a:cs typeface="+mn-lt"/>
              </a:rPr>
              <a:t>t)</a:t>
            </a:r>
            <a:endParaRPr lang="hu-HU" sz="2000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hu-HU" sz="2000" dirty="0">
                <a:ea typeface="+mn-lt"/>
                <a:cs typeface="+mn-lt"/>
              </a:rPr>
              <a:t>Pénzügyminisztériumi </a:t>
            </a:r>
            <a:r>
              <a:rPr lang="hu-HU" sz="2000" dirty="0" err="1">
                <a:ea typeface="+mn-lt"/>
                <a:cs typeface="+mn-lt"/>
              </a:rPr>
              <a:t>állásfoglalá</a:t>
            </a:r>
            <a:r>
              <a:rPr lang="en-US" sz="2000" dirty="0">
                <a:ea typeface="+mn-lt"/>
                <a:cs typeface="+mn-lt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3133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9538"/>
            <a:ext cx="10972800" cy="778098"/>
          </a:xfrm>
        </p:spPr>
        <p:txBody>
          <a:bodyPr/>
          <a:lstStyle/>
          <a:p>
            <a:r>
              <a:rPr lang="hu-HU" dirty="0"/>
              <a:t>Digitális borravaló </a:t>
            </a:r>
            <a:r>
              <a:rPr lang="hu-HU" dirty="0" err="1"/>
              <a:t>vs</a:t>
            </a:r>
            <a:r>
              <a:rPr lang="hu-HU" dirty="0"/>
              <a:t> Direkt borravaló</a:t>
            </a:r>
            <a:endParaRPr lang="hu-HU" sz="16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6B6B0C6-0A1D-214E-B5B4-F201F448CC7B}"/>
              </a:ext>
            </a:extLst>
          </p:cNvPr>
          <p:cNvSpPr txBox="1"/>
          <p:nvPr/>
        </p:nvSpPr>
        <p:spPr>
          <a:xfrm>
            <a:off x="226357" y="4394365"/>
            <a:ext cx="4596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Transzparencia – </a:t>
            </a:r>
            <a:r>
              <a:rPr lang="hu-HU" dirty="0" err="1"/>
              <a:t>nyomonkövethető</a:t>
            </a:r>
            <a:r>
              <a:rPr lang="hu-HU" dirty="0"/>
              <a:t> elszámolás</a:t>
            </a:r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Teljes kontroll </a:t>
            </a:r>
            <a:r>
              <a:rPr lang="hu-HU" dirty="0"/>
              <a:t>- Pincérre bontható kimutatások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7" y="1473017"/>
            <a:ext cx="3229479" cy="193500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97827FD-2F8D-6C43-9F5C-6C7F2E0E6D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622" y="1617031"/>
            <a:ext cx="1125719" cy="2229475"/>
          </a:xfrm>
          <a:prstGeom prst="rect">
            <a:avLst/>
          </a:prstGeom>
          <a:noFill/>
        </p:spPr>
      </p:pic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71AB3559-2418-CE4C-99AD-BAA25A13493A}"/>
              </a:ext>
            </a:extLst>
          </p:cNvPr>
          <p:cNvGrpSpPr/>
          <p:nvPr/>
        </p:nvGrpSpPr>
        <p:grpSpPr>
          <a:xfrm>
            <a:off x="349559" y="3489240"/>
            <a:ext cx="2858298" cy="388120"/>
            <a:chOff x="0" y="0"/>
            <a:chExt cx="4654753" cy="575634"/>
          </a:xfrm>
        </p:grpSpPr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70572743-1F65-2E4E-9C12-69FD2FF94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426" y="198408"/>
              <a:ext cx="341630" cy="21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76B144A5-20EB-4B42-91B7-B9F6847F5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770"/>
              <a:ext cx="441325" cy="33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Kép 13">
              <a:extLst>
                <a:ext uri="{FF2B5EF4-FFF2-40B4-BE49-F238E27FC236}">
                  <a16:creationId xmlns:a16="http://schemas.microsoft.com/office/drawing/2014/main" id="{0C89BDC8-7D67-D34C-97BC-7C58877F7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637" y="129396"/>
              <a:ext cx="326390" cy="352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Kép 14">
              <a:extLst>
                <a:ext uri="{FF2B5EF4-FFF2-40B4-BE49-F238E27FC236}">
                  <a16:creationId xmlns:a16="http://schemas.microsoft.com/office/drawing/2014/main" id="{3D2B9771-984F-0142-8A85-635D54637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22" y="129396"/>
              <a:ext cx="426085" cy="333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Kép 15">
              <a:extLst>
                <a:ext uri="{FF2B5EF4-FFF2-40B4-BE49-F238E27FC236}">
                  <a16:creationId xmlns:a16="http://schemas.microsoft.com/office/drawing/2014/main" id="{6BBC732C-3FAE-E340-84C5-456A51C0E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687" y="51759"/>
              <a:ext cx="523875" cy="52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CAF8684-57F4-7F4B-9BEE-D488C3940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849" y="138023"/>
              <a:ext cx="387985" cy="352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9723A474-2B15-5046-9BD2-F8359D144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060" y="0"/>
              <a:ext cx="525780" cy="525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E904E9C-CC83-3C40-8F1F-BA93075D1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7" t="3862" r="1648" b="1952"/>
            <a:stretch>
              <a:fillRect/>
            </a:stretch>
          </p:blipFill>
          <p:spPr bwMode="auto">
            <a:xfrm>
              <a:off x="4045788" y="94891"/>
              <a:ext cx="608965" cy="384810"/>
            </a:xfrm>
            <a:prstGeom prst="rect">
              <a:avLst/>
            </a:prstGeom>
            <a:noFill/>
          </p:spPr>
        </p:pic>
      </p:grpSp>
      <p:pic>
        <p:nvPicPr>
          <p:cNvPr id="5" name="Kép 4">
            <a:extLst>
              <a:ext uri="{FF2B5EF4-FFF2-40B4-BE49-F238E27FC236}">
                <a16:creationId xmlns:a16="http://schemas.microsoft.com/office/drawing/2014/main" id="{5F683800-848A-3949-B96C-28E7CE7B39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67" y="-722882"/>
            <a:ext cx="11316008" cy="81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EED888-6F80-8A42-B6F4-613B5A69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030"/>
            <a:ext cx="10972800" cy="778098"/>
          </a:xfrm>
        </p:spPr>
        <p:txBody>
          <a:bodyPr/>
          <a:lstStyle/>
          <a:p>
            <a:r>
              <a:rPr lang="hu-HU" dirty="0" err="1"/>
              <a:t>Admin</a:t>
            </a:r>
            <a:r>
              <a:rPr lang="hu-HU" dirty="0"/>
              <a:t> működése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FB7364A0-7082-2742-8971-FEC742B33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hu-HU" sz="2400" dirty="0">
                <a:ea typeface="+mn-lt"/>
                <a:cs typeface="+mn-lt"/>
              </a:rPr>
              <a:t>Direkt</a:t>
            </a:r>
            <a:r>
              <a:rPr lang="en-US" sz="2400" dirty="0">
                <a:ea typeface="+mn-lt"/>
                <a:cs typeface="+mn-lt"/>
              </a:rPr>
              <a:t>-</a:t>
            </a:r>
            <a:r>
              <a:rPr lang="hu-HU" sz="2400" dirty="0">
                <a:ea typeface="+mn-lt"/>
                <a:cs typeface="+mn-lt"/>
              </a:rPr>
              <a:t>borravaló szerződés és mellékletek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hu-HU" sz="1800" dirty="0">
                <a:ea typeface="+mn-lt"/>
                <a:cs typeface="+mn-lt"/>
              </a:rPr>
              <a:t>Digitális szerződéskötés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hu-HU" sz="2400" dirty="0">
                <a:ea typeface="+mn-lt"/>
                <a:cs typeface="+mn-lt"/>
              </a:rPr>
              <a:t>Üzletvezetői hozzáférés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hu-HU" sz="1800" dirty="0">
                <a:ea typeface="+mn-lt"/>
                <a:cs typeface="+mn-lt"/>
              </a:rPr>
              <a:t>Pincérek adminisztrálása</a:t>
            </a:r>
          </a:p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hu-HU" sz="1800" dirty="0">
                <a:ea typeface="+mn-lt"/>
                <a:cs typeface="+mn-lt"/>
              </a:rPr>
              <a:t>Meghívásos rendszer, GDPR, hozzáférés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hu-HU" sz="1800" dirty="0">
                <a:ea typeface="+mn-lt"/>
                <a:cs typeface="+mn-lt"/>
              </a:rPr>
              <a:t>Jogosultságok, felvétel</a:t>
            </a:r>
            <a:r>
              <a:rPr lang="en-US" sz="1800" dirty="0">
                <a:ea typeface="+mn-lt"/>
                <a:cs typeface="+mn-lt"/>
              </a:rPr>
              <a:t>ek</a:t>
            </a:r>
            <a:r>
              <a:rPr lang="hu-HU" sz="1800" dirty="0">
                <a:ea typeface="+mn-lt"/>
                <a:cs typeface="+mn-lt"/>
              </a:rPr>
              <a:t> és letiltás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hu-HU" sz="2400" dirty="0">
                <a:ea typeface="+mn-lt"/>
                <a:cs typeface="+mn-lt"/>
              </a:rPr>
              <a:t>Riportok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hu-HU" sz="1800" dirty="0">
                <a:ea typeface="+mn-lt"/>
                <a:cs typeface="+mn-lt"/>
              </a:rPr>
              <a:t>Pincérekre bontott riportok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hu-HU" sz="2400" dirty="0">
                <a:ea typeface="+mn-lt"/>
                <a:cs typeface="+mn-lt"/>
              </a:rPr>
              <a:t>Elszámolás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hu-HU" sz="1800" dirty="0">
                <a:ea typeface="+mn-lt"/>
                <a:cs typeface="+mn-lt"/>
              </a:rPr>
              <a:t>Jutalékok és jóváírás</a:t>
            </a:r>
          </a:p>
        </p:txBody>
      </p:sp>
    </p:spTree>
    <p:extLst>
      <p:ext uri="{BB962C8B-B14F-4D97-AF65-F5344CB8AC3E}">
        <p14:creationId xmlns:p14="http://schemas.microsoft.com/office/powerpoint/2010/main" val="2114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>
            <a:extLst>
              <a:ext uri="{FF2B5EF4-FFF2-40B4-BE49-F238E27FC236}">
                <a16:creationId xmlns:a16="http://schemas.microsoft.com/office/drawing/2014/main" id="{D85D37C4-9BAF-264D-B1A7-B692B3DA4770}"/>
              </a:ext>
            </a:extLst>
          </p:cNvPr>
          <p:cNvSpPr txBox="1">
            <a:spLocks/>
          </p:cNvSpPr>
          <p:nvPr/>
        </p:nvSpPr>
        <p:spPr>
          <a:xfrm>
            <a:off x="609600" y="1600203"/>
            <a:ext cx="10972800" cy="4822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Blip>
                <a:blip r:embed="rId2"/>
              </a:buBlip>
            </a:pPr>
            <a:r>
              <a:rPr lang="hu-HU" sz="2000" dirty="0">
                <a:ea typeface="+mn-lt"/>
                <a:cs typeface="+mn-lt"/>
              </a:rPr>
              <a:t>2020 szeptemberi indulás</a:t>
            </a:r>
          </a:p>
          <a:p>
            <a:pPr>
              <a:lnSpc>
                <a:spcPct val="150000"/>
              </a:lnSpc>
              <a:buFont typeface="Arial" pitchFamily="34" charset="0"/>
              <a:buBlip>
                <a:blip r:embed="rId2"/>
              </a:buBlip>
            </a:pPr>
            <a:r>
              <a:rPr lang="hu-HU" sz="2000" dirty="0">
                <a:ea typeface="+mn-lt"/>
                <a:cs typeface="+mn-lt"/>
              </a:rPr>
              <a:t>2021 referenciák – több mint 2</a:t>
            </a:r>
            <a:r>
              <a:rPr lang="en-US" sz="2000" dirty="0">
                <a:ea typeface="+mn-lt"/>
                <a:cs typeface="+mn-lt"/>
              </a:rPr>
              <a:t>0</a:t>
            </a:r>
            <a:r>
              <a:rPr lang="hu-HU" sz="2000" dirty="0">
                <a:ea typeface="+mn-lt"/>
                <a:cs typeface="+mn-lt"/>
              </a:rPr>
              <a:t> partner</a:t>
            </a:r>
          </a:p>
          <a:p>
            <a:pPr>
              <a:lnSpc>
                <a:spcPct val="150000"/>
              </a:lnSpc>
              <a:buFont typeface="Arial" pitchFamily="34" charset="0"/>
              <a:buBlip>
                <a:blip r:embed="rId2"/>
              </a:buBlip>
            </a:pPr>
            <a:endParaRPr lang="hu-HU" sz="2000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Blip>
                <a:blip r:embed="rId2"/>
              </a:buBlip>
            </a:pPr>
            <a:endParaRPr lang="hu-HU" sz="2000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Blip>
                <a:blip r:embed="rId2"/>
              </a:buBlip>
            </a:pPr>
            <a:endParaRPr lang="hu-HU" sz="2000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2000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Blip>
                <a:blip r:embed="rId2"/>
              </a:buBlip>
            </a:pPr>
            <a:r>
              <a:rPr lang="hu-HU" sz="2400" b="1" dirty="0">
                <a:ea typeface="+mn-lt"/>
                <a:cs typeface="+mn-lt"/>
              </a:rPr>
              <a:t>Tapasztalatok: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hu-HU" sz="2000" b="1" dirty="0">
                <a:ea typeface="+mn-lt"/>
                <a:cs typeface="+mn-lt"/>
              </a:rPr>
              <a:t>Növekvő borravaló arány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hu-HU" sz="2000" b="1" dirty="0" err="1">
                <a:ea typeface="+mn-lt"/>
                <a:cs typeface="+mn-lt"/>
              </a:rPr>
              <a:t>Motiváltabb</a:t>
            </a:r>
            <a:r>
              <a:rPr lang="hu-HU" sz="2000" b="1" dirty="0">
                <a:ea typeface="+mn-lt"/>
                <a:cs typeface="+mn-lt"/>
              </a:rPr>
              <a:t> pultosok</a:t>
            </a:r>
          </a:p>
          <a:p>
            <a:pPr lvl="1">
              <a:buBlip>
                <a:blip r:embed="rId2"/>
              </a:buBlip>
            </a:pPr>
            <a:endParaRPr lang="hu-HU" sz="1200" dirty="0">
              <a:ea typeface="+mn-lt"/>
              <a:cs typeface="+mn-lt"/>
            </a:endParaRPr>
          </a:p>
          <a:p>
            <a:pPr lvl="1">
              <a:buBlip>
                <a:blip r:embed="rId2"/>
              </a:buBlip>
            </a:pPr>
            <a:endParaRPr lang="hu-HU" sz="1200" dirty="0">
              <a:ea typeface="+mn-lt"/>
              <a:cs typeface="+mn-lt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CE5C7B5-0CC4-FC83-5C46-53174AAB1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94"/>
            <a:ext cx="10972800" cy="778098"/>
          </a:xfrm>
        </p:spPr>
        <p:txBody>
          <a:bodyPr lIns="91440" tIns="45720" rIns="91440" bIns="45720" anchor="t"/>
          <a:lstStyle/>
          <a:p>
            <a:r>
              <a:rPr lang="hu-HU" dirty="0">
                <a:cs typeface="Calibri"/>
              </a:rPr>
              <a:t>Tapasztalatok és jövő</a:t>
            </a:r>
            <a:endParaRPr lang="hu-HU" dirty="0"/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963551C7-D1C3-DEF9-C7D7-5A4F1A96B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9917" y="3133846"/>
            <a:ext cx="1386649" cy="1369934"/>
          </a:xfrm>
        </p:spPr>
      </p:pic>
      <p:pic>
        <p:nvPicPr>
          <p:cNvPr id="5" name="Kép 5">
            <a:extLst>
              <a:ext uri="{FF2B5EF4-FFF2-40B4-BE49-F238E27FC236}">
                <a16:creationId xmlns:a16="http://schemas.microsoft.com/office/drawing/2014/main" id="{DD3D5410-2C40-6763-BD98-AEC8D292D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075" y="3117129"/>
            <a:ext cx="1386651" cy="1386651"/>
          </a:xfrm>
          <a:prstGeom prst="rect">
            <a:avLst/>
          </a:prstGeom>
        </p:spPr>
      </p:pic>
      <p:pic>
        <p:nvPicPr>
          <p:cNvPr id="6" name="Kép 6">
            <a:extLst>
              <a:ext uri="{FF2B5EF4-FFF2-40B4-BE49-F238E27FC236}">
                <a16:creationId xmlns:a16="http://schemas.microsoft.com/office/drawing/2014/main" id="{A4DB8F04-93B9-F5B8-44E2-3111C8F3B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691" y="2879695"/>
            <a:ext cx="1861517" cy="1861517"/>
          </a:xfrm>
          <a:prstGeom prst="rect">
            <a:avLst/>
          </a:prstGeom>
        </p:spPr>
      </p:pic>
      <p:pic>
        <p:nvPicPr>
          <p:cNvPr id="8" name="Kép 8">
            <a:extLst>
              <a:ext uri="{FF2B5EF4-FFF2-40B4-BE49-F238E27FC236}">
                <a16:creationId xmlns:a16="http://schemas.microsoft.com/office/drawing/2014/main" id="{33A8A44B-8B4B-3EBD-AF80-1C7B33A33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173" y="3117129"/>
            <a:ext cx="2925261" cy="16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1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1343472" y="5373216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4000" b="1" dirty="0">
                <a:solidFill>
                  <a:schemeClr val="bg1"/>
                </a:solidFill>
                <a:ea typeface="+mj-ea"/>
                <a:cs typeface="+mj-cs"/>
              </a:rPr>
              <a:t>Köszönöm a figyelmet</a:t>
            </a:r>
          </a:p>
        </p:txBody>
      </p:sp>
    </p:spTree>
    <p:extLst>
      <p:ext uri="{BB962C8B-B14F-4D97-AF65-F5344CB8AC3E}">
        <p14:creationId xmlns:p14="http://schemas.microsoft.com/office/powerpoint/2010/main" val="587177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CA89205D0E1E834DB38FE06A1FEF8AA3" ma:contentTypeVersion="13" ma:contentTypeDescription="Új dokumentum létrehozása." ma:contentTypeScope="" ma:versionID="4e0d90b951b041f65f2f3aadf014400d">
  <xsd:schema xmlns:xsd="http://www.w3.org/2001/XMLSchema" xmlns:xs="http://www.w3.org/2001/XMLSchema" xmlns:p="http://schemas.microsoft.com/office/2006/metadata/properties" xmlns:ns2="89227047-ac63-42de-9cec-4cb2eaacd6c6" xmlns:ns3="9a764baa-95d1-443f-bef1-d94d8243ce9d" targetNamespace="http://schemas.microsoft.com/office/2006/metadata/properties" ma:root="true" ma:fieldsID="aad8d546903c817c2dfc6376d2d34359" ns2:_="" ns3:_="">
    <xsd:import namespace="89227047-ac63-42de-9cec-4cb2eaacd6c6"/>
    <xsd:import namespace="9a764baa-95d1-443f-bef1-d94d8243ce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27047-ac63-42de-9cec-4cb2eaacd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64baa-95d1-443f-bef1-d94d8243c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D1DFE9-D89B-40AB-BFEA-26F8CA353A6A}">
  <ds:schemaRefs>
    <ds:schemaRef ds:uri="http://purl.org/dc/terms/"/>
    <ds:schemaRef ds:uri="89227047-ac63-42de-9cec-4cb2eaacd6c6"/>
    <ds:schemaRef ds:uri="9a764baa-95d1-443f-bef1-d94d8243ce9d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F521072-5B1A-44D8-99F9-3F51811AB5AF}">
  <ds:schemaRefs>
    <ds:schemaRef ds:uri="89227047-ac63-42de-9cec-4cb2eaacd6c6"/>
    <ds:schemaRef ds:uri="9a764baa-95d1-443f-bef1-d94d8243ce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B871AA7-6AF7-4E9C-9255-E0CC9188F4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182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Bahnschrift SemiBold SemiConden</vt:lpstr>
      <vt:lpstr>Calibri</vt:lpstr>
      <vt:lpstr>Office Theme</vt:lpstr>
      <vt:lpstr>PowerPoint Presentation</vt:lpstr>
      <vt:lpstr>25+ év a vendéglátásban és rendezvényiparban</vt:lpstr>
      <vt:lpstr>HelloPay Direkt Borravaló</vt:lpstr>
      <vt:lpstr>Digitális borravaló vs Direkt borravaló</vt:lpstr>
      <vt:lpstr>Admin működése</vt:lpstr>
      <vt:lpstr>Tapasztalatok és jövő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Pay</dc:title>
  <dc:creator>KarigD</dc:creator>
  <cp:lastModifiedBy>Maros Róbert</cp:lastModifiedBy>
  <cp:revision>3</cp:revision>
  <cp:lastPrinted>2017-12-06T10:26:04Z</cp:lastPrinted>
  <dcterms:created xsi:type="dcterms:W3CDTF">2015-01-30T13:19:47Z</dcterms:created>
  <dcterms:modified xsi:type="dcterms:W3CDTF">2022-03-22T22:41:39Z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0x010100CA89205D0E1E834DB38FE06A1FEF8AA3</vt:lpwstr>
  </property>
</Properties>
</file>