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2" r:id="rId2"/>
    <p:sldId id="263" r:id="rId3"/>
    <p:sldId id="278" r:id="rId4"/>
    <p:sldId id="280" r:id="rId5"/>
    <p:sldId id="283" r:id="rId6"/>
    <p:sldId id="284" r:id="rId7"/>
    <p:sldId id="267" r:id="rId8"/>
    <p:sldId id="269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5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8EA0-6C1C-4A6D-B223-6803E9FD8D45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2087-CFC9-4220-9A0D-8557B345E0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4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72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3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51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>
              <a:defRPr sz="28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1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66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2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9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12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59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7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ADC6-D16D-4B25-A9B1-DE8DED05403E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2B-52B5-4FBC-850A-66412C80C79D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5968" cy="900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 rot="2100000">
            <a:off x="8099785" y="1355962"/>
            <a:ext cx="108000" cy="6939167"/>
          </a:xfrm>
          <a:prstGeom prst="rect">
            <a:avLst/>
          </a:prstGeom>
          <a:solidFill>
            <a:srgbClr val="FF9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 rot="2100000">
            <a:off x="8252185" y="1508362"/>
            <a:ext cx="108000" cy="6939167"/>
          </a:xfrm>
          <a:prstGeom prst="rect">
            <a:avLst/>
          </a:prstGeom>
          <a:solidFill>
            <a:srgbClr val="00A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 rot="2100000">
            <a:off x="8404585" y="1660762"/>
            <a:ext cx="108000" cy="6939167"/>
          </a:xfrm>
          <a:prstGeom prst="rect">
            <a:avLst/>
          </a:prstGeom>
          <a:solidFill>
            <a:srgbClr val="449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 rot="2100000">
            <a:off x="8556985" y="1813162"/>
            <a:ext cx="108000" cy="6939167"/>
          </a:xfrm>
          <a:prstGeom prst="rect">
            <a:avLst/>
          </a:prstGeom>
          <a:solidFill>
            <a:srgbClr val="E8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 rot="2100000">
            <a:off x="8709385" y="1965562"/>
            <a:ext cx="108000" cy="6939167"/>
          </a:xfrm>
          <a:prstGeom prst="rect">
            <a:avLst/>
          </a:prstGeom>
          <a:solidFill>
            <a:srgbClr val="5C6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Feldolgozás 12"/>
          <p:cNvSpPr/>
          <p:nvPr userDrawn="1"/>
        </p:nvSpPr>
        <p:spPr>
          <a:xfrm>
            <a:off x="6516216" y="3284984"/>
            <a:ext cx="2520280" cy="3456384"/>
          </a:xfrm>
          <a:prstGeom prst="flowChart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4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7848628" y="6453336"/>
            <a:ext cx="12875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2021. november 29.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Budapesti Komplex SZC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677-F81C-446D-BB33-11E1D10D08C9}" type="slidenum">
              <a:rPr lang="hu-HU" smtClean="0"/>
              <a:t>1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E984416-6B32-4ABF-BF52-93971F9EE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16" y="5550517"/>
            <a:ext cx="1935824" cy="6878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64A2768-B9C6-465C-8BA2-26B3074B4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5648471"/>
            <a:ext cx="4396948" cy="495529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E9938F9-8723-4AFA-9E95-21BF5DA6A517}"/>
              </a:ext>
            </a:extLst>
          </p:cNvPr>
          <p:cNvSpPr txBox="1"/>
          <p:nvPr/>
        </p:nvSpPr>
        <p:spPr>
          <a:xfrm>
            <a:off x="721802" y="1375356"/>
            <a:ext cx="7882646" cy="150810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Szakképzés a gyakorlatban, </a:t>
            </a:r>
          </a:p>
          <a:p>
            <a:pPr algn="ctr"/>
            <a:r>
              <a:rPr lang="hu-HU" sz="3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vendéglátós szemmel</a:t>
            </a:r>
          </a:p>
          <a:p>
            <a:pPr algn="ctr"/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Kis Zoltán -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Talent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Ágazati Képzőközpont ügyvezető</a:t>
            </a:r>
          </a:p>
        </p:txBody>
      </p:sp>
    </p:spTree>
    <p:extLst>
      <p:ext uri="{BB962C8B-B14F-4D97-AF65-F5344CB8AC3E}">
        <p14:creationId xmlns:p14="http://schemas.microsoft.com/office/powerpoint/2010/main" val="356409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33DAACB-D92B-4EC0-A6E8-9A1B083477FE}"/>
              </a:ext>
            </a:extLst>
          </p:cNvPr>
          <p:cNvSpPr txBox="1"/>
          <p:nvPr/>
        </p:nvSpPr>
        <p:spPr>
          <a:xfrm>
            <a:off x="575556" y="1480369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Budapesti Komplex Szakképzési Centrum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 err="1"/>
              <a:t>Accor</a:t>
            </a:r>
            <a:r>
              <a:rPr lang="hu-HU" sz="2000" dirty="0"/>
              <a:t>-Pannonia Hotels Szállodaüzemeltető ZRT.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Budapest </a:t>
            </a:r>
            <a:r>
              <a:rPr lang="hu-HU" sz="2000" dirty="0" err="1"/>
              <a:t>Party</a:t>
            </a:r>
            <a:r>
              <a:rPr lang="hu-HU" sz="2000" dirty="0"/>
              <a:t> Service </a:t>
            </a:r>
            <a:r>
              <a:rPr lang="hu-HU" sz="2000" dirty="0" err="1"/>
              <a:t>VSz.</a:t>
            </a:r>
            <a:r>
              <a:rPr lang="hu-HU" sz="2000" dirty="0"/>
              <a:t> Kft.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 err="1"/>
              <a:t>Eventrend</a:t>
            </a:r>
            <a:r>
              <a:rPr lang="hu-HU" sz="2000" dirty="0"/>
              <a:t> Global Vagyonkezelő Kft.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Gerbeaud Gasztronómia Vendéglátóipari Kft.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Duna Szálloda Zrt. (</a:t>
            </a:r>
            <a:r>
              <a:rPr lang="hu-HU" sz="2000" dirty="0" err="1"/>
              <a:t>Marriott</a:t>
            </a:r>
            <a:r>
              <a:rPr lang="hu-HU" sz="2000" dirty="0"/>
              <a:t> Budapest)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Magyar Vendéglátók Ipartestülete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A </a:t>
            </a:r>
            <a:r>
              <a:rPr lang="hu-HU" sz="2400" b="1" dirty="0" err="1"/>
              <a:t>Talent</a:t>
            </a:r>
            <a:r>
              <a:rPr lang="hu-HU" sz="2400" b="1" dirty="0"/>
              <a:t> ÁKK együttműködői</a:t>
            </a: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4FE247C-D61B-4B6C-8C4F-476D7D898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3982321"/>
            <a:ext cx="8950866" cy="275904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44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33DAACB-D92B-4EC0-A6E8-9A1B083477FE}"/>
              </a:ext>
            </a:extLst>
          </p:cNvPr>
          <p:cNvSpPr txBox="1"/>
          <p:nvPr/>
        </p:nvSpPr>
        <p:spPr>
          <a:xfrm>
            <a:off x="575556" y="1480369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Milyen tevékenységet végez az ÁKK?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Képzésszervezés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Képzésfejlesztés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Képzés finanszírozás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Hogyan végezzük mindezt?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Irodai központtal, az iskolákat és duális partnereket is rendszeresen látogatva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Ki működteti az ÁKK-t?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ÁKK iroda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BKSZC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Iskolák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Duális Képzőhelyek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Tanulók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Hogyan működik az ÁKK? 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887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33DAACB-D92B-4EC0-A6E8-9A1B083477FE}"/>
              </a:ext>
            </a:extLst>
          </p:cNvPr>
          <p:cNvSpPr txBox="1"/>
          <p:nvPr/>
        </p:nvSpPr>
        <p:spPr>
          <a:xfrm>
            <a:off x="575556" y="1480369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Hogyan gazdálkodik az ÁKK?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Bevételek: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Önköltségből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További piaci termelő tevékenységekből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Kiadások: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ÁKK iroda fenntartási és működési költségei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ÁKK-s diákoknak fizetendő munkabér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Jogszabályban rögzített kötelező elemek költségei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000" dirty="0"/>
              <a:t>Felelősségbiztosítás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000" dirty="0"/>
              <a:t>Üzemorvos és EÜ könyvek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000" dirty="0"/>
              <a:t>Munkaruha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Iskolának és Duális Képzőhelyi partnereknek fizetendő megbízási díj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Az ÁKK gazdálkodása – Bevételek és költségek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40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33DAACB-D92B-4EC0-A6E8-9A1B083477FE}"/>
              </a:ext>
            </a:extLst>
          </p:cNvPr>
          <p:cNvSpPr txBox="1"/>
          <p:nvPr/>
        </p:nvSpPr>
        <p:spPr>
          <a:xfrm>
            <a:off x="637042" y="1997839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Szakmai oktatásban elsajátítható szakmák (Szakmajegyzék)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Szakmai képzések keretében megszerezhető szakképesítések (Programkövetelmény)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Pályaorientáció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Ágazati alapozó képzés – Szakirányú képzés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Műhelyiskola és Dobbantó program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Diákok (és szüleik)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Iskola és annak oktatói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Duális Képzőhelyek és oktatóik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Vizsga rendszer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Adminisztráció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Milyen jelenleg a vendéglátóipari képzések világa? – Érintettek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4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33DAACB-D92B-4EC0-A6E8-9A1B083477FE}"/>
              </a:ext>
            </a:extLst>
          </p:cNvPr>
          <p:cNvSpPr txBox="1"/>
          <p:nvPr/>
        </p:nvSpPr>
        <p:spPr>
          <a:xfrm>
            <a:off x="568745" y="1978254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sz="2000" dirty="0"/>
              <a:t>Infrastruktúra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Vidék és Közép-Magyarországi régió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Épületek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Felszerelések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Tankonyhák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Alapanyagok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Módszertan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Projekt oktatás és Tanulási eredmény (TEA) alapú oktatás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Kimeneti szabályozások, és annak megfelelése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/>
              <a:t>Képzések tartalma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/>
              <a:t>Képzési programok és azok szabadsága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Milyen jelenleg a vendéglátóipari képzések világa?</a:t>
            </a:r>
          </a:p>
          <a:p>
            <a:pPr algn="ctr"/>
            <a:r>
              <a:rPr lang="hu-HU" sz="2400" b="1" dirty="0"/>
              <a:t>Infrastruktúra – módszertan – képzés tartalma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80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59" y="67920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Hogyan zajlik a közös munka?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D2A2AB0-8344-4C18-BE98-E45FE5613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196752"/>
            <a:ext cx="3528392" cy="264629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6B350B9-F107-41DB-9C6E-5EB4B77FE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528392" cy="264629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D084F12-4333-4B85-8086-C777264FB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996180"/>
            <a:ext cx="3528392" cy="264629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D3F238F-6507-48F1-A558-5E360A748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6180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5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440481-1AA1-461C-9E48-40A9DD6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00200" cy="6396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DB458A7-5F4D-4F8E-ADFD-1452E1283B9F}"/>
              </a:ext>
            </a:extLst>
          </p:cNvPr>
          <p:cNvSpPr txBox="1"/>
          <p:nvPr/>
        </p:nvSpPr>
        <p:spPr>
          <a:xfrm>
            <a:off x="611560" y="87025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Köszönöm megtisztelő figyelmüket!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8CC8F6-4ECB-46F7-9CBB-B85B5C5967FC}"/>
              </a:ext>
            </a:extLst>
          </p:cNvPr>
          <p:cNvSpPr txBox="1"/>
          <p:nvPr/>
        </p:nvSpPr>
        <p:spPr>
          <a:xfrm>
            <a:off x="89756" y="0"/>
            <a:ext cx="8950866" cy="870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0E125CD-0E63-46E4-885F-8BF5752B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76" y="1556792"/>
            <a:ext cx="6769448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7999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262</Words>
  <Application>Microsoft Office PowerPoint</Application>
  <PresentationFormat>Diavetítés a képernyőre (4:3 oldalarány)</PresentationFormat>
  <Paragraphs>66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 Light</vt:lpstr>
      <vt:lpstr>Wingdings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Társaság neve   logo / a bemutató anyag készítője, időpontja / egyéb vizuális elem, ami a céget szimbolizálja</dc:title>
  <dc:creator>Soltész László Ferenc</dc:creator>
  <cp:lastModifiedBy>Ipartestülete Magyar Vendéglátók</cp:lastModifiedBy>
  <cp:revision>135</cp:revision>
  <dcterms:created xsi:type="dcterms:W3CDTF">2018-12-07T08:22:04Z</dcterms:created>
  <dcterms:modified xsi:type="dcterms:W3CDTF">2022-03-22T08:08:08Z</dcterms:modified>
</cp:coreProperties>
</file>